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04" r:id="rId3"/>
    <p:sldId id="324" r:id="rId4"/>
    <p:sldId id="402" r:id="rId5"/>
    <p:sldId id="425" r:id="rId6"/>
    <p:sldId id="448" r:id="rId7"/>
    <p:sldId id="449" r:id="rId8"/>
    <p:sldId id="465" r:id="rId9"/>
    <p:sldId id="466" r:id="rId10"/>
    <p:sldId id="467" r:id="rId11"/>
    <p:sldId id="468" r:id="rId12"/>
    <p:sldId id="489" r:id="rId13"/>
    <p:sldId id="495" r:id="rId14"/>
    <p:sldId id="497" r:id="rId15"/>
    <p:sldId id="496" r:id="rId16"/>
    <p:sldId id="498" r:id="rId17"/>
    <p:sldId id="484" r:id="rId18"/>
    <p:sldId id="469" r:id="rId19"/>
    <p:sldId id="470" r:id="rId20"/>
    <p:sldId id="499" r:id="rId21"/>
    <p:sldId id="485" r:id="rId22"/>
    <p:sldId id="471" r:id="rId23"/>
    <p:sldId id="472" r:id="rId24"/>
    <p:sldId id="473" r:id="rId25"/>
    <p:sldId id="487" r:id="rId26"/>
    <p:sldId id="474" r:id="rId27"/>
    <p:sldId id="475" r:id="rId28"/>
    <p:sldId id="476" r:id="rId29"/>
    <p:sldId id="477" r:id="rId30"/>
    <p:sldId id="478" r:id="rId31"/>
    <p:sldId id="479" r:id="rId32"/>
    <p:sldId id="480" r:id="rId33"/>
    <p:sldId id="482" r:id="rId34"/>
    <p:sldId id="493" r:id="rId35"/>
    <p:sldId id="490" r:id="rId36"/>
    <p:sldId id="491" r:id="rId37"/>
    <p:sldId id="492" r:id="rId38"/>
    <p:sldId id="483" r:id="rId39"/>
    <p:sldId id="4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5CF07-7506-40E3-865A-5E8FAC0D5B3E}" type="datetimeFigureOut">
              <a:rPr lang="en-US" smtClean="0"/>
              <a:pPr/>
              <a:t>2/4/2014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B8FAD-D024-4636-90F5-990D09F2DB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46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DD94A-AB3D-4A49-98E6-D3CB6785CA91}" type="datetimeFigureOut">
              <a:rPr lang="en-US" smtClean="0"/>
              <a:pPr/>
              <a:t>2/4/2014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41925-D7CE-4B0A-9BFD-F834B658A0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64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665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360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587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757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681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102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934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5510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3014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2597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91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408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470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 far we have been consuming</a:t>
            </a:r>
            <a:r>
              <a:rPr lang="en-GB" baseline="0" dirty="0" smtClean="0"/>
              <a:t> methods. </a:t>
            </a:r>
          </a:p>
          <a:p>
            <a:r>
              <a:rPr lang="en-GB" baseline="0" dirty="0" smtClean="0"/>
              <a:t>Now we are going to find out how to create them.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37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Mention the Main method as an example of a block of code with an</a:t>
            </a:r>
            <a:r>
              <a:rPr lang="en-GB" baseline="0" dirty="0" smtClean="0"/>
              <a:t> identifier.</a:t>
            </a:r>
          </a:p>
          <a:p>
            <a:r>
              <a:rPr lang="en-GB" baseline="0" dirty="0" smtClean="0"/>
              <a:t>It is special because it is called to start the program running.</a:t>
            </a:r>
          </a:p>
          <a:p>
            <a:r>
              <a:rPr lang="en-GB" baseline="0" dirty="0" smtClean="0"/>
              <a:t>However it is not special because apart from that it is just like any other method in your program.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277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335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027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91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348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36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ED7C-E241-4F36-96DF-99E8B03B2EEF}" type="datetime5">
              <a:rPr lang="en-GB" smtClean="0"/>
              <a:t>4-Feb-14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0D17-2145-450E-BEF4-C412C91007B7}" type="datetime5">
              <a:rPr lang="en-GB" smtClean="0"/>
              <a:t>4-Feb-14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8FB4-DB88-4866-82D9-042840349F26}" type="datetime5">
              <a:rPr lang="en-GB" smtClean="0"/>
              <a:t>4-Feb-14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1EB6-50AC-4786-AFF3-4D9F2280E1D2}" type="datetime5">
              <a:rPr lang="en-GB" smtClean="0"/>
              <a:t>4-Feb-14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270D-910D-454A-8F69-C23C383A71AD}" type="datetime5">
              <a:rPr lang="en-GB" smtClean="0"/>
              <a:t>4-Feb-14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DC32-A032-49D3-8B56-A8DAF54781AD}" type="datetime5">
              <a:rPr lang="en-GB" smtClean="0"/>
              <a:t>4-Feb-14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2FFA-0A0A-4576-BDBF-A14F8B120085}" type="datetime5">
              <a:rPr lang="en-GB" smtClean="0"/>
              <a:t>4-Feb-14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8249-D239-42A4-AA7C-8D55BA761E9E}" type="datetime5">
              <a:rPr lang="en-GB" smtClean="0"/>
              <a:t>4-Feb-14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Gre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00306"/>
            <a:ext cx="7772400" cy="1362075"/>
          </a:xfrm>
        </p:spPr>
        <p:txBody>
          <a:bodyPr anchor="t"/>
          <a:lstStyle>
            <a:lvl1pPr algn="l">
              <a:defRPr sz="40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72008"/>
            <a:ext cx="7772400" cy="42862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Yellow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00306"/>
            <a:ext cx="7772400" cy="1362075"/>
          </a:xfrm>
        </p:spPr>
        <p:txBody>
          <a:bodyPr anchor="t"/>
          <a:lstStyle>
            <a:lvl1pPr algn="l">
              <a:defRPr sz="40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72008"/>
            <a:ext cx="7772400" cy="42862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Blu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00306"/>
            <a:ext cx="7772400" cy="1362075"/>
          </a:xfrm>
        </p:spPr>
        <p:txBody>
          <a:bodyPr anchor="t"/>
          <a:lstStyle>
            <a:lvl1pPr algn="l">
              <a:defRPr sz="40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72008"/>
            <a:ext cx="7772400" cy="42862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Re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500306"/>
            <a:ext cx="7772400" cy="1362075"/>
          </a:xfrm>
        </p:spPr>
        <p:txBody>
          <a:bodyPr anchor="t"/>
          <a:lstStyle>
            <a:lvl1pPr algn="l">
              <a:defRPr sz="4000" b="1" cap="all" baseline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72008"/>
            <a:ext cx="7772400" cy="42862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A7B9-58EE-4A5E-A22F-B80E3E2A65A7}" type="datetime5">
              <a:rPr lang="en-GB" smtClean="0"/>
              <a:t>4-Feb-14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9112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6845-FE77-4D77-83E9-CD19F28BDE11}" type="datetime5">
              <a:rPr lang="en-GB" smtClean="0"/>
              <a:t>4-Feb-14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00063" y="2143125"/>
            <a:ext cx="8215312" cy="58477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buNone/>
              <a:defRPr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Code goes here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1B6F-9A0C-41F2-BBAE-079722E3B203}" type="datetime5">
              <a:rPr lang="en-GB" smtClean="0"/>
              <a:t>4-Feb-14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4038600" cy="4268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038600" cy="4268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CABD-9AA6-4FDA-B485-9B3626B59958}" type="datetime5">
              <a:rPr lang="en-GB" smtClean="0"/>
              <a:t>4-Feb-14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5074" y="6356350"/>
            <a:ext cx="928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E27D9-94A8-42A1-9F58-B5A61A135388}" type="datetime5">
              <a:rPr lang="en-GB" smtClean="0"/>
              <a:t>4-Feb-14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5715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Methods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542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6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Wrestling with Python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074A4BB-805F-472B-BAB9-08969D42E52E}" type="datetime5">
              <a:rPr lang="en-GB" smtClean="0"/>
              <a:t>4-Feb-14</a:t>
            </a:fld>
            <a:endParaRPr lang="en-GB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45492A-01BE-48B1-B31B-29659101163E}" type="slidenum">
              <a:rPr lang="en-GB"/>
              <a:pPr/>
              <a:t>10</a:t>
            </a:fld>
            <a:endParaRPr lang="en-GB"/>
          </a:p>
        </p:txBody>
      </p:sp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What happened here?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96514"/>
            <a:ext cx="8229600" cy="2129649"/>
          </a:xfrm>
        </p:spPr>
        <p:txBody>
          <a:bodyPr>
            <a:normAutofit/>
          </a:bodyPr>
          <a:lstStyle/>
          <a:p>
            <a:pPr eaLnBrk="1" hangingPunct="1"/>
            <a:endParaRPr lang="en-GB" dirty="0" smtClean="0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552450" y="1714488"/>
            <a:ext cx="8315325" cy="18585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bicycle()</a:t>
            </a:r>
          </a:p>
          <a:p>
            <a:pPr>
              <a:spcBef>
                <a:spcPct val="20000"/>
              </a:spcBef>
            </a:pPr>
            <a:r>
              <a:rPr lang="en-GB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Traceback</a:t>
            </a: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(most recent call last):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File "&lt;pyshell#12&gt;", line 1, in &lt;module&gt;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bicycle()</a:t>
            </a:r>
          </a:p>
          <a:p>
            <a:pPr>
              <a:spcBef>
                <a:spcPct val="20000"/>
              </a:spcBef>
            </a:pPr>
            <a:r>
              <a:rPr lang="en-GB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NameError</a:t>
            </a: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: name 'bicycle' is not defined</a:t>
            </a:r>
            <a:endParaRPr lang="en-GB" sz="24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262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074A4BB-805F-472B-BAB9-08969D42E52E}" type="datetime5">
              <a:rPr lang="en-GB" smtClean="0"/>
              <a:t>4-Feb-14</a:t>
            </a:fld>
            <a:endParaRPr lang="en-GB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45492A-01BE-48B1-B31B-29659101163E}" type="slidenum">
              <a:rPr lang="en-GB"/>
              <a:pPr/>
              <a:t>11</a:t>
            </a:fld>
            <a:endParaRPr lang="en-GB"/>
          </a:p>
        </p:txBody>
      </p:sp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What happened here?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3717032"/>
            <a:ext cx="8410575" cy="2409131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The method “bicycle” does not exist, and so python was unable to find and execute it</a:t>
            </a:r>
          </a:p>
          <a:p>
            <a:pPr eaLnBrk="1" hangingPunct="1"/>
            <a:r>
              <a:rPr lang="en-GB" dirty="0" smtClean="0"/>
              <a:t>You must define a method before you use it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552450" y="1714488"/>
            <a:ext cx="8315325" cy="18585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bicycle()</a:t>
            </a:r>
          </a:p>
          <a:p>
            <a:pPr>
              <a:spcBef>
                <a:spcPct val="20000"/>
              </a:spcBef>
            </a:pPr>
            <a:r>
              <a:rPr lang="en-GB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Traceback</a:t>
            </a: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(most recent call last):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File "&lt;pyshell#12&gt;", line 1, in &lt;module&gt;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bicycle()</a:t>
            </a:r>
          </a:p>
          <a:p>
            <a:pPr>
              <a:spcBef>
                <a:spcPct val="20000"/>
              </a:spcBef>
            </a:pPr>
            <a:r>
              <a:rPr lang="en-GB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NameError</a:t>
            </a: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: name 'bicycle' is not defined</a:t>
            </a:r>
            <a:endParaRPr lang="en-GB" sz="24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959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3E208A7-645B-455A-B9A4-21269BEC8C9F}" type="datetime5">
              <a:rPr lang="en-GB" smtClean="0"/>
              <a:t>4-Feb-14</a:t>
            </a:fld>
            <a:endParaRPr lang="en-GB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5DEBBD-B5B1-4212-AC40-5DE4D8515470}" type="slidenum">
              <a:rPr lang="en-GB"/>
              <a:pPr/>
              <a:t>12</a:t>
            </a:fld>
            <a:endParaRPr lang="en-GB"/>
          </a:p>
        </p:txBody>
      </p:sp>
      <p:sp>
        <p:nvSpPr>
          <p:cNvPr id="121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Something stupid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73016"/>
            <a:ext cx="8229600" cy="255314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method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message</a:t>
            </a:r>
            <a:r>
              <a:rPr lang="en-GB" dirty="0" smtClean="0"/>
              <a:t> is now calling itself</a:t>
            </a:r>
          </a:p>
          <a:p>
            <a:r>
              <a:rPr lang="en-GB" dirty="0" smtClean="0"/>
              <a:t>This is a form of looping which is called </a:t>
            </a:r>
            <a:r>
              <a:rPr lang="en-GB" i="1" dirty="0" smtClean="0"/>
              <a:t>recursion</a:t>
            </a:r>
          </a:p>
          <a:p>
            <a:r>
              <a:rPr lang="en-GB" dirty="0" smtClean="0"/>
              <a:t>It is occasionally useful, and the compiler allows </a:t>
            </a:r>
            <a:r>
              <a:rPr lang="en-GB" dirty="0" smtClean="0"/>
              <a:t>it – but if you do it like this your program will get stuck…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552450" y="1833564"/>
            <a:ext cx="8315325" cy="14514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4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message():</a:t>
            </a:r>
            <a:endParaRPr lang="en-GB" sz="24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	print("hello from 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the message method")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    	message()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426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word about recursion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en-GB" dirty="0" smtClean="0"/>
              <a:t>Recursion comes into its own when you want to work with something that is defined in terms of itself</a:t>
            </a:r>
          </a:p>
          <a:p>
            <a:r>
              <a:rPr lang="en-GB" dirty="0" smtClean="0"/>
              <a:t>There are lots of situations in programs where you find this</a:t>
            </a:r>
          </a:p>
          <a:p>
            <a:r>
              <a:rPr lang="en-GB" dirty="0" smtClean="0"/>
              <a:t>One is where you are parsing expressions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A7B9-58EE-4A5E-A22F-B80E3E2A65A7}" type="datetime5">
              <a:rPr lang="en-GB" smtClean="0"/>
              <a:t>5-Feb-14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2450" y="1833564"/>
            <a:ext cx="8315325" cy="5153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(2+2)*(3*(4+5))</a:t>
            </a:r>
            <a:endParaRPr lang="en-GB" sz="24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86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Parsing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en-GB" dirty="0" smtClean="0"/>
              <a:t>Parsing is where we look at something and try to figure out what it means</a:t>
            </a:r>
          </a:p>
          <a:p>
            <a:r>
              <a:rPr lang="en-GB" dirty="0" smtClean="0"/>
              <a:t>Somewhere in Python is a piece of program that will work out the result of the expression above</a:t>
            </a:r>
          </a:p>
          <a:p>
            <a:r>
              <a:rPr lang="en-GB" dirty="0" smtClean="0"/>
              <a:t>The is a recursive problem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A7B9-58EE-4A5E-A22F-B80E3E2A65A7}" type="datetime5">
              <a:rPr lang="en-GB" smtClean="0"/>
              <a:t>5-Feb-14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2450" y="1833564"/>
            <a:ext cx="8315325" cy="5153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(2+2)*(3*(4+5))</a:t>
            </a:r>
            <a:endParaRPr lang="en-GB" sz="24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235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a parser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 the expression above, </a:t>
            </a:r>
            <a:r>
              <a:rPr lang="en-GB" dirty="0" smtClean="0"/>
              <a:t>there are values - e.g</a:t>
            </a:r>
            <a:r>
              <a:rPr lang="en-GB" dirty="0"/>
              <a:t>. 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/>
              <a:t> and  expressions - e.g</a:t>
            </a:r>
            <a:r>
              <a:rPr lang="en-GB" dirty="0"/>
              <a:t>. 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(4+5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GB" dirty="0"/>
          </a:p>
          <a:p>
            <a:r>
              <a:rPr lang="en-GB" dirty="0" smtClean="0"/>
              <a:t>A parser can treat things as either a final value or another expression that it needs to parse</a:t>
            </a:r>
          </a:p>
          <a:p>
            <a:r>
              <a:rPr lang="en-GB" dirty="0" smtClean="0"/>
              <a:t>This means that the parsing method must work recursively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A7B9-58EE-4A5E-A22F-B80E3E2A65A7}" type="datetime5">
              <a:rPr lang="en-GB" smtClean="0"/>
              <a:t>5-Feb-14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2450" y="1833564"/>
            <a:ext cx="8315325" cy="5153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(2+2)*(3*(4+5))</a:t>
            </a:r>
            <a:endParaRPr lang="en-GB" sz="24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353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Recursion Health Warning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don’t use recursion very often</a:t>
            </a:r>
          </a:p>
          <a:p>
            <a:r>
              <a:rPr lang="en-GB" dirty="0" smtClean="0"/>
              <a:t>You particularly don’t use it to work out things that you could use a loop for</a:t>
            </a:r>
          </a:p>
          <a:p>
            <a:pPr lvl="1"/>
            <a:r>
              <a:rPr lang="en-GB" dirty="0" smtClean="0"/>
              <a:t>Such as working out Factorials</a:t>
            </a:r>
          </a:p>
          <a:p>
            <a:r>
              <a:rPr lang="en-GB" dirty="0" smtClean="0"/>
              <a:t>But it is a very useful tool when parsing and searching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A7B9-58EE-4A5E-A22F-B80E3E2A65A7}" type="datetime5">
              <a:rPr lang="en-GB" smtClean="0"/>
              <a:t>5-Feb-14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94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Returning Values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Getting results from a method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215313" y="6356350"/>
            <a:ext cx="928687" cy="365125"/>
          </a:xfrm>
        </p:spPr>
        <p:txBody>
          <a:bodyPr/>
          <a:lstStyle/>
          <a:p>
            <a:fld id="{6170A7B9-58EE-4A5E-A22F-B80E3E2A65A7}" type="datetime5">
              <a:rPr lang="en-GB" smtClean="0"/>
              <a:t>4-Feb-14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5715000" cy="365125"/>
          </a:xfrm>
        </p:spPr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01075" y="6356350"/>
            <a:ext cx="542925" cy="365125"/>
          </a:xfrm>
        </p:spPr>
        <p:txBody>
          <a:bodyPr/>
          <a:lstStyle/>
          <a:p>
            <a:fld id="{99E948C4-A1E3-4EB1-A9AF-AF7E41314638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501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Returning a value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often useful to make a method that returns a value</a:t>
            </a:r>
          </a:p>
          <a:p>
            <a:r>
              <a:rPr lang="en-GB" dirty="0" smtClean="0"/>
              <a:t>We could create one that returns a number that the user has typed in</a:t>
            </a:r>
          </a:p>
          <a:p>
            <a:r>
              <a:rPr lang="en-GB" dirty="0" smtClean="0"/>
              <a:t>Python allows a method to return a value</a:t>
            </a:r>
          </a:p>
          <a:p>
            <a:r>
              <a:rPr lang="en-GB" dirty="0" smtClean="0"/>
              <a:t>It uses the return keyword to do this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F505-380F-42C6-8C9C-9360E688271D}" type="datetime5">
              <a:rPr lang="en-GB" smtClean="0"/>
              <a:t>4-Feb-14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219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ECB799-3D21-4B8D-93D8-00872383A1B8}" type="datetime5">
              <a:rPr lang="en-GB" smtClean="0"/>
              <a:t>4-Feb-14</a:t>
            </a:fld>
            <a:endParaRPr lang="en-GB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61EFF9-02E0-4160-AD70-58168433B529}" type="slidenum">
              <a:rPr lang="en-GB"/>
              <a:pPr/>
              <a:t>19</a:t>
            </a:fld>
            <a:endParaRPr lang="en-GB"/>
          </a:p>
        </p:txBody>
      </p:sp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Returning a result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14752"/>
            <a:ext cx="8229600" cy="2411411"/>
          </a:xfrm>
        </p:spPr>
        <p:txBody>
          <a:bodyPr>
            <a:normAutofit/>
          </a:bodyPr>
          <a:lstStyle/>
          <a:p>
            <a:r>
              <a:rPr lang="en-GB" dirty="0" smtClean="0"/>
              <a:t>The method called </a:t>
            </a:r>
            <a:r>
              <a:rPr lang="en-GB" dirty="0" err="1" smtClean="0">
                <a:latin typeface="Consolas" panose="020B0609020204030204" pitchFamily="49" charset="0"/>
                <a:ea typeface="Adobe Kaiti Std R" panose="02020400000000000000" pitchFamily="18" charset="-128"/>
                <a:cs typeface="Consolas" panose="020B0609020204030204" pitchFamily="49" charset="0"/>
              </a:rPr>
              <a:t>ReadNumber</a:t>
            </a:r>
            <a:r>
              <a:rPr lang="en-GB" dirty="0" smtClean="0"/>
              <a:t> will fetch a number from the user and return it</a:t>
            </a:r>
          </a:p>
          <a:p>
            <a:r>
              <a:rPr lang="en-GB" dirty="0" smtClean="0"/>
              <a:t>It gets the number as a string and then converts it into an integer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552450" y="1690688"/>
            <a:ext cx="8315325" cy="1809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8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ReadNumber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():</a:t>
            </a:r>
            <a:endParaRPr lang="en-GB" sz="28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numberString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input()</a:t>
            </a:r>
            <a:endParaRPr lang="en-GB" sz="28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	return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numberString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)</a:t>
            </a:r>
            <a:endParaRPr lang="en-GB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847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Story so </a:t>
            </a:r>
            <a:r>
              <a:rPr lang="en-GB" dirty="0"/>
              <a:t>f</a:t>
            </a:r>
            <a:r>
              <a:rPr lang="en-GB" dirty="0" smtClean="0"/>
              <a:t>ar….</a:t>
            </a:r>
          </a:p>
          <a:p>
            <a:r>
              <a:rPr lang="en-GB" dirty="0" smtClean="0"/>
              <a:t>Creating methods to make programs simpler</a:t>
            </a:r>
          </a:p>
          <a:p>
            <a:r>
              <a:rPr lang="en-GB" dirty="0" smtClean="0"/>
              <a:t>Returning a value from a method</a:t>
            </a:r>
          </a:p>
          <a:p>
            <a:r>
              <a:rPr lang="en-GB" dirty="0" smtClean="0"/>
              <a:t>Sending values into a method</a:t>
            </a:r>
          </a:p>
          <a:p>
            <a:endParaRPr lang="en-GB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E011-74E9-4DAC-8C93-253943B75D10}" type="datetime5">
              <a:rPr lang="en-GB" smtClean="0"/>
              <a:t>4-Feb-14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9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the result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en-GB" dirty="0" smtClean="0"/>
              <a:t>When the method is called it will return a value which the caller can use</a:t>
            </a:r>
          </a:p>
          <a:p>
            <a:r>
              <a:rPr lang="en-GB" dirty="0" smtClean="0"/>
              <a:t>We have already seen this in action when we have used methods such as 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GB" dirty="0" smtClean="0"/>
              <a:t> and </a:t>
            </a:r>
            <a:r>
              <a:rPr lang="en-GB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endParaRPr lang="en-GB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A7B9-58EE-4A5E-A22F-B80E3E2A65A7}" type="datetime5">
              <a:rPr lang="en-GB" smtClean="0"/>
              <a:t>5-Feb-14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2450" y="1690688"/>
            <a:ext cx="8315325" cy="12342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age =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ReadNumber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spcBef>
                <a:spcPct val="20000"/>
              </a:spcBef>
            </a:pP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print ("your age is : ",age)</a:t>
            </a:r>
            <a:endParaRPr lang="en-GB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453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Feeding values into a method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215313" y="6356350"/>
            <a:ext cx="928687" cy="365125"/>
          </a:xfrm>
        </p:spPr>
        <p:txBody>
          <a:bodyPr/>
          <a:lstStyle/>
          <a:p>
            <a:fld id="{6170A7B9-58EE-4A5E-A22F-B80E3E2A65A7}" type="datetime5">
              <a:rPr lang="en-GB" smtClean="0"/>
              <a:t>4-Feb-14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5715000" cy="365125"/>
          </a:xfrm>
        </p:spPr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01075" y="6356350"/>
            <a:ext cx="542925" cy="365125"/>
          </a:xfrm>
        </p:spPr>
        <p:txBody>
          <a:bodyPr/>
          <a:lstStyle/>
          <a:p>
            <a:fld id="{99E948C4-A1E3-4EB1-A9AF-AF7E41314638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235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Fetching a number is all very well, but we really need a way that the method can display a prompt </a:t>
            </a:r>
          </a:p>
          <a:p>
            <a:r>
              <a:rPr lang="en-GB" dirty="0" smtClean="0"/>
              <a:t>Methods can be given one or more </a:t>
            </a:r>
            <a:r>
              <a:rPr lang="en-GB" i="1" dirty="0" smtClean="0"/>
              <a:t>parameters</a:t>
            </a:r>
            <a:r>
              <a:rPr lang="en-GB" dirty="0" smtClean="0"/>
              <a:t> which are copied into the method when the method is called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F505-380F-42C6-8C9C-9360E688271D}" type="datetime5">
              <a:rPr lang="en-GB" smtClean="0"/>
              <a:t>4-Feb-14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469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88A71E-61E9-41C7-A343-609EEA5438CD}" type="datetime5">
              <a:rPr lang="en-GB" smtClean="0"/>
              <a:t>4-Feb-14</a:t>
            </a:fld>
            <a:endParaRPr lang="en-GB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61EFF9-02E0-4160-AD70-58168433B529}" type="slidenum">
              <a:rPr lang="en-GB"/>
              <a:pPr/>
              <a:t>23</a:t>
            </a:fld>
            <a:endParaRPr lang="en-GB"/>
          </a:p>
        </p:txBody>
      </p:sp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Method with parameter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14752"/>
            <a:ext cx="8229600" cy="2411411"/>
          </a:xfrm>
        </p:spPr>
        <p:txBody>
          <a:bodyPr>
            <a:normAutofit/>
          </a:bodyPr>
          <a:lstStyle/>
          <a:p>
            <a:r>
              <a:rPr lang="en-GB" dirty="0" smtClean="0"/>
              <a:t>The name of the parameter is supplied in brackets when the method is declared</a:t>
            </a:r>
          </a:p>
          <a:p>
            <a:r>
              <a:rPr lang="en-GB" dirty="0" smtClean="0"/>
              <a:t>We can use the parameter value inside the method code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552450" y="1690688"/>
            <a:ext cx="8315325" cy="1809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8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ReadNumber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promptString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):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numberString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input(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promptString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	return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numberString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)</a:t>
            </a:r>
            <a:endParaRPr lang="en-GB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21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88A71E-61E9-41C7-A343-609EEA5438CD}" type="datetime5">
              <a:rPr lang="en-GB" smtClean="0"/>
              <a:t>4-Feb-14</a:t>
            </a:fld>
            <a:endParaRPr lang="en-GB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61EFF9-02E0-4160-AD70-58168433B529}" type="slidenum">
              <a:rPr lang="en-GB"/>
              <a:pPr/>
              <a:t>24</a:t>
            </a:fld>
            <a:endParaRPr lang="en-GB"/>
          </a:p>
        </p:txBody>
      </p:sp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Using the parameter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14752"/>
            <a:ext cx="8229600" cy="2411411"/>
          </a:xfrm>
        </p:spPr>
        <p:txBody>
          <a:bodyPr>
            <a:normAutofit/>
          </a:bodyPr>
          <a:lstStyle/>
          <a:p>
            <a:r>
              <a:rPr lang="en-GB" dirty="0" smtClean="0"/>
              <a:t>Everywhere the parameter is used the value given when the method was called is used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552450" y="1690688"/>
            <a:ext cx="8315325" cy="1809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8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ReadNumber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8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promptString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):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numberString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 = input(</a:t>
            </a:r>
            <a:r>
              <a:rPr lang="en-GB" sz="2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promptString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	return 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numberString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)</a:t>
            </a:r>
            <a:endParaRPr lang="en-GB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06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88A71E-61E9-41C7-A343-609EEA5438CD}" type="datetime5">
              <a:rPr lang="en-GB" smtClean="0"/>
              <a:t>4-Feb-14</a:t>
            </a:fld>
            <a:endParaRPr lang="en-GB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61EFF9-02E0-4160-AD70-58168433B529}" type="slidenum">
              <a:rPr lang="en-GB"/>
              <a:pPr/>
              <a:t>25</a:t>
            </a:fld>
            <a:endParaRPr lang="en-GB"/>
          </a:p>
        </p:txBody>
      </p:sp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Default Parameters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/>
          </a:bodyPr>
          <a:lstStyle/>
          <a:p>
            <a:r>
              <a:rPr lang="en-GB" dirty="0" smtClean="0"/>
              <a:t>You can give a value for a parameter that will be substituted if the parameter is not supplied when the method is called </a:t>
            </a:r>
          </a:p>
          <a:p>
            <a:r>
              <a:rPr lang="en-GB" dirty="0" smtClean="0"/>
              <a:t>If we don’t give a prompt string the method above will use “Enter a number:”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313184" y="1690688"/>
            <a:ext cx="8507288" cy="137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4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ReadNumber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promptString</a:t>
            </a:r>
            <a:r>
              <a:rPr lang="en-GB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="Enter a number:"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):</a:t>
            </a:r>
            <a:endParaRPr lang="en-GB" sz="24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GB" sz="2400" dirty="0" err="1">
                <a:latin typeface="Consolas" pitchFamily="49" charset="0"/>
                <a:cs typeface="Consolas" pitchFamily="49" charset="0"/>
              </a:rPr>
              <a:t>numberString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 = input(</a:t>
            </a:r>
            <a:r>
              <a:rPr lang="en-GB" sz="2400" dirty="0" err="1">
                <a:latin typeface="Consolas" pitchFamily="49" charset="0"/>
                <a:cs typeface="Consolas" pitchFamily="49" charset="0"/>
              </a:rPr>
              <a:t>promptString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	return </a:t>
            </a:r>
            <a:r>
              <a:rPr lang="en-GB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400" dirty="0" err="1">
                <a:latin typeface="Consolas" pitchFamily="49" charset="0"/>
                <a:cs typeface="Consolas" pitchFamily="49" charset="0"/>
              </a:rPr>
              <a:t>numberString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)</a:t>
            </a:r>
            <a:endParaRPr lang="en-GB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004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88A71E-61E9-41C7-A343-609EEA5438CD}" type="datetime5">
              <a:rPr lang="en-GB" smtClean="0"/>
              <a:t>4-Feb-14</a:t>
            </a:fld>
            <a:endParaRPr lang="en-GB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61EFF9-02E0-4160-AD70-58168433B529}" type="slidenum">
              <a:rPr lang="en-GB"/>
              <a:pPr/>
              <a:t>26</a:t>
            </a:fld>
            <a:endParaRPr lang="en-GB"/>
          </a:p>
        </p:txBody>
      </p:sp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Calling a method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r>
              <a:rPr lang="en-GB" dirty="0" smtClean="0"/>
              <a:t>When the method is called the value of the parameter is passed into it</a:t>
            </a:r>
          </a:p>
          <a:p>
            <a:r>
              <a:rPr lang="en-GB" dirty="0" smtClean="0"/>
              <a:t>This would cause the method to ask the user for an age value</a:t>
            </a:r>
          </a:p>
          <a:p>
            <a:r>
              <a:rPr lang="en-GB" dirty="0" smtClean="0"/>
              <a:t>We have been using Python methods that accept parameters for some time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552450" y="1690688"/>
            <a:ext cx="8315325" cy="73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age =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ReadNumber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Enter your age: ")</a:t>
            </a:r>
            <a:endParaRPr lang="en-GB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789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88A71E-61E9-41C7-A343-609EEA5438CD}" type="datetime5">
              <a:rPr lang="en-GB" smtClean="0"/>
              <a:t>4-Feb-14</a:t>
            </a:fld>
            <a:endParaRPr lang="en-GB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61EFF9-02E0-4160-AD70-58168433B529}" type="slidenum">
              <a:rPr lang="en-GB"/>
              <a:pPr/>
              <a:t>27</a:t>
            </a:fld>
            <a:endParaRPr lang="en-GB"/>
          </a:p>
        </p:txBody>
      </p:sp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Multiple Parameters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r>
              <a:rPr lang="en-GB" dirty="0" smtClean="0"/>
              <a:t>You can create a method with more than one parameter if you wish</a:t>
            </a:r>
          </a:p>
          <a:p>
            <a:r>
              <a:rPr lang="en-GB" dirty="0" smtClean="0"/>
              <a:t>The above method accepts two items and adds them together 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552450" y="1690688"/>
            <a:ext cx="8315325" cy="137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s-ES" sz="28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s-ES" sz="2800" dirty="0">
                <a:latin typeface="Consolas" pitchFamily="49" charset="0"/>
                <a:cs typeface="Consolas" pitchFamily="49" charset="0"/>
              </a:rPr>
              <a:t> sum(</a:t>
            </a:r>
            <a:r>
              <a:rPr lang="es-ES" sz="2800" dirty="0" err="1">
                <a:latin typeface="Consolas" pitchFamily="49" charset="0"/>
                <a:cs typeface="Consolas" pitchFamily="49" charset="0"/>
              </a:rPr>
              <a:t>x,y</a:t>
            </a:r>
            <a:r>
              <a:rPr lang="es-ES" sz="2800" dirty="0">
                <a:latin typeface="Consolas" pitchFamily="49" charset="0"/>
                <a:cs typeface="Consolas" pitchFamily="49" charset="0"/>
              </a:rPr>
              <a:t>):</a:t>
            </a:r>
          </a:p>
          <a:p>
            <a:pPr>
              <a:spcBef>
                <a:spcPct val="20000"/>
              </a:spcBef>
            </a:pPr>
            <a:r>
              <a:rPr lang="es-ES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s-ES" sz="2800" dirty="0" err="1"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2800" dirty="0">
                <a:latin typeface="Consolas" pitchFamily="49" charset="0"/>
                <a:cs typeface="Consolas" pitchFamily="49" charset="0"/>
              </a:rPr>
              <a:t> x + y</a:t>
            </a:r>
            <a:endParaRPr lang="en-GB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859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88A71E-61E9-41C7-A343-609EEA5438CD}" type="datetime5">
              <a:rPr lang="en-GB" smtClean="0"/>
              <a:t>4-Feb-14</a:t>
            </a:fld>
            <a:endParaRPr lang="en-GB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61EFF9-02E0-4160-AD70-58168433B529}" type="slidenum">
              <a:rPr lang="en-GB"/>
              <a:pPr/>
              <a:t>28</a:t>
            </a:fld>
            <a:endParaRPr lang="en-GB"/>
          </a:p>
        </p:txBody>
      </p:sp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Methods and Madness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GB" dirty="0" smtClean="0"/>
              <a:t>This would set the value of result to 5, because that is what you get when you add the value 2 to the value 3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552450" y="1690688"/>
            <a:ext cx="8315325" cy="5861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s-ES" sz="2800" dirty="0" err="1" smtClean="0">
                <a:latin typeface="Consolas" pitchFamily="49" charset="0"/>
                <a:cs typeface="Consolas" pitchFamily="49" charset="0"/>
              </a:rPr>
              <a:t>result</a:t>
            </a:r>
            <a:r>
              <a:rPr lang="es-ES" sz="2800" dirty="0" smtClean="0">
                <a:latin typeface="Consolas" pitchFamily="49" charset="0"/>
                <a:cs typeface="Consolas" pitchFamily="49" charset="0"/>
              </a:rPr>
              <a:t> = sum(2,3)</a:t>
            </a:r>
            <a:endParaRPr lang="en-GB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171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88A71E-61E9-41C7-A343-609EEA5438CD}" type="datetime5">
              <a:rPr lang="en-GB" smtClean="0"/>
              <a:t>4-Feb-14</a:t>
            </a:fld>
            <a:endParaRPr lang="en-GB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61EFF9-02E0-4160-AD70-58168433B529}" type="slidenum">
              <a:rPr lang="en-GB"/>
              <a:pPr/>
              <a:t>29</a:t>
            </a:fld>
            <a:endParaRPr lang="en-GB"/>
          </a:p>
        </p:txBody>
      </p:sp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Methods and Madness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GB" dirty="0" smtClean="0"/>
              <a:t>This would set the value of result to “hello world” because that is what you get when you add the value “hello ” to the value “world”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552450" y="1690688"/>
            <a:ext cx="8315325" cy="5720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s-ES" sz="2800" dirty="0" err="1" smtClean="0">
                <a:latin typeface="Consolas" pitchFamily="49" charset="0"/>
                <a:cs typeface="Consolas" pitchFamily="49" charset="0"/>
              </a:rPr>
              <a:t>result</a:t>
            </a:r>
            <a:r>
              <a:rPr lang="es-ES" sz="2800" dirty="0" smtClean="0">
                <a:latin typeface="Consolas" pitchFamily="49" charset="0"/>
                <a:cs typeface="Consolas" pitchFamily="49" charset="0"/>
              </a:rPr>
              <a:t> = sum("</a:t>
            </a:r>
            <a:r>
              <a:rPr lang="es-ES" sz="2800" dirty="0" err="1" smtClean="0">
                <a:latin typeface="Consolas" pitchFamily="49" charset="0"/>
                <a:cs typeface="Consolas" pitchFamily="49" charset="0"/>
              </a:rPr>
              <a:t>hello</a:t>
            </a:r>
            <a:r>
              <a:rPr lang="es-ES" sz="2800" dirty="0" smtClean="0">
                <a:latin typeface="Consolas" pitchFamily="49" charset="0"/>
                <a:cs typeface="Consolas" pitchFamily="49" charset="0"/>
              </a:rPr>
              <a:t> ","</a:t>
            </a:r>
            <a:r>
              <a:rPr lang="es-ES" sz="2800" dirty="0" err="1" smtClean="0">
                <a:latin typeface="Consolas" pitchFamily="49" charset="0"/>
                <a:cs typeface="Consolas" pitchFamily="49" charset="0"/>
              </a:rPr>
              <a:t>world</a:t>
            </a:r>
            <a:r>
              <a:rPr lang="es-ES" sz="2800" dirty="0" smtClean="0">
                <a:latin typeface="Consolas" pitchFamily="49" charset="0"/>
                <a:cs typeface="Consolas" pitchFamily="49" charset="0"/>
              </a:rPr>
              <a:t>")</a:t>
            </a:r>
            <a:endParaRPr lang="en-GB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047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story so far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215313" y="6356350"/>
            <a:ext cx="928687" cy="365125"/>
          </a:xfrm>
        </p:spPr>
        <p:txBody>
          <a:bodyPr/>
          <a:lstStyle/>
          <a:p>
            <a:fld id="{F5252D3F-9F96-452F-BCE7-EDC0CE3E4019}" type="datetime5">
              <a:rPr lang="en-GB" smtClean="0"/>
              <a:t>4-Feb-14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5715000" cy="365125"/>
          </a:xfrm>
        </p:spPr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01075" y="6356350"/>
            <a:ext cx="542925" cy="365125"/>
          </a:xfrm>
        </p:spPr>
        <p:txBody>
          <a:bodyPr/>
          <a:lstStyle/>
          <a:p>
            <a:fld id="{99E948C4-A1E3-4EB1-A9AF-AF7E4131463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20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88A71E-61E9-41C7-A343-609EEA5438CD}" type="datetime5">
              <a:rPr lang="en-GB" smtClean="0"/>
              <a:t>4-Feb-14</a:t>
            </a:fld>
            <a:endParaRPr lang="en-GB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61EFF9-02E0-4160-AD70-58168433B529}" type="slidenum">
              <a:rPr lang="en-GB"/>
              <a:pPr/>
              <a:t>30</a:t>
            </a:fld>
            <a:endParaRPr lang="en-GB"/>
          </a:p>
        </p:txBody>
      </p:sp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Methods and Madness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en-GB" dirty="0" smtClean="0"/>
              <a:t>What would this do?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552450" y="1690688"/>
            <a:ext cx="8315325" cy="51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ct val="20000"/>
              </a:spcBef>
            </a:pPr>
            <a:r>
              <a:rPr lang="es-ES" sz="2800" dirty="0" err="1" smtClean="0">
                <a:latin typeface="Consolas" pitchFamily="49" charset="0"/>
                <a:cs typeface="Consolas" pitchFamily="49" charset="0"/>
              </a:rPr>
              <a:t>result</a:t>
            </a:r>
            <a:r>
              <a:rPr lang="es-ES" sz="2800" dirty="0" smtClean="0">
                <a:latin typeface="Consolas" pitchFamily="49" charset="0"/>
                <a:cs typeface="Consolas" pitchFamily="49" charset="0"/>
              </a:rPr>
              <a:t> = sum("</a:t>
            </a:r>
            <a:r>
              <a:rPr lang="es-ES" sz="2800" dirty="0" err="1" smtClean="0">
                <a:latin typeface="Consolas" pitchFamily="49" charset="0"/>
                <a:cs typeface="Consolas" pitchFamily="49" charset="0"/>
              </a:rPr>
              <a:t>hello</a:t>
            </a:r>
            <a:r>
              <a:rPr lang="es-ES" sz="2800" dirty="0" smtClean="0">
                <a:latin typeface="Consolas" pitchFamily="49" charset="0"/>
                <a:cs typeface="Consolas" pitchFamily="49" charset="0"/>
              </a:rPr>
              <a:t> ",99)</a:t>
            </a:r>
            <a:endParaRPr lang="en-GB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955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88A71E-61E9-41C7-A343-609EEA5438CD}" type="datetime5">
              <a:rPr lang="en-GB" smtClean="0"/>
              <a:t>4-Feb-14</a:t>
            </a:fld>
            <a:endParaRPr lang="en-GB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61EFF9-02E0-4160-AD70-58168433B529}" type="slidenum">
              <a:rPr lang="en-GB"/>
              <a:pPr/>
              <a:t>31</a:t>
            </a:fld>
            <a:endParaRPr lang="en-GB"/>
          </a:p>
        </p:txBody>
      </p:sp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Methods and Madness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r>
              <a:rPr lang="en-GB" dirty="0" smtClean="0"/>
              <a:t>What would this do?</a:t>
            </a:r>
          </a:p>
          <a:p>
            <a:r>
              <a:rPr lang="en-GB" dirty="0" smtClean="0"/>
              <a:t>It would fail, since Python does not know how to add a string to an integer:</a:t>
            </a:r>
          </a:p>
          <a:p>
            <a:pPr marL="0" indent="0">
              <a:buNone/>
            </a:pPr>
            <a:r>
              <a:rPr lang="en-GB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TypeError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unsupported operand type(s) for +: '</a:t>
            </a:r>
            <a:r>
              <a:rPr lang="en-GB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and '</a:t>
            </a:r>
            <a:r>
              <a:rPr lang="en-GB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endParaRPr lang="en-GB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GB" dirty="0" smtClean="0"/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552450" y="1690688"/>
            <a:ext cx="8315325" cy="5861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s-ES" sz="2800" dirty="0" err="1" smtClean="0">
                <a:latin typeface="Consolas" pitchFamily="49" charset="0"/>
                <a:cs typeface="Consolas" pitchFamily="49" charset="0"/>
              </a:rPr>
              <a:t>result</a:t>
            </a:r>
            <a:r>
              <a:rPr lang="es-ES" sz="2800" dirty="0" smtClean="0">
                <a:latin typeface="Consolas" pitchFamily="49" charset="0"/>
                <a:cs typeface="Consolas" pitchFamily="49" charset="0"/>
              </a:rPr>
              <a:t> = sum(2, "</a:t>
            </a:r>
            <a:r>
              <a:rPr lang="es-ES" sz="2800" dirty="0" err="1" smtClean="0">
                <a:latin typeface="Consolas" pitchFamily="49" charset="0"/>
                <a:cs typeface="Consolas" pitchFamily="49" charset="0"/>
              </a:rPr>
              <a:t>hello</a:t>
            </a:r>
            <a:r>
              <a:rPr lang="es-ES" sz="2800" dirty="0" smtClean="0">
                <a:latin typeface="Consolas" pitchFamily="49" charset="0"/>
                <a:cs typeface="Consolas" pitchFamily="49" charset="0"/>
              </a:rPr>
              <a:t> ")</a:t>
            </a:r>
            <a:endParaRPr lang="en-GB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395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Golden Rule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a method has multiple parameters you must make sure that your call to the method “makes sense” </a:t>
            </a:r>
          </a:p>
          <a:p>
            <a:r>
              <a:rPr lang="en-GB" dirty="0"/>
              <a:t>O</a:t>
            </a:r>
            <a:r>
              <a:rPr lang="en-GB" dirty="0" smtClean="0"/>
              <a:t>therwise the program will fail when it runs</a:t>
            </a:r>
          </a:p>
          <a:p>
            <a:pPr lvl="1"/>
            <a:r>
              <a:rPr lang="en-GB" dirty="0" smtClean="0"/>
              <a:t>Or do stupid things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F505-380F-42C6-8C9C-9360E688271D}" type="datetime5">
              <a:rPr lang="en-GB" smtClean="0"/>
              <a:t>4-Feb-14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4627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3AED926-0019-4307-A341-2B2B47A42BF7}" type="datetime5">
              <a:rPr lang="en-GB" smtClean="0"/>
              <a:t>4-Feb-14</a:t>
            </a:fld>
            <a:endParaRPr lang="en-GB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D7C020-F29B-441E-B110-33CB31A7A9D5}" type="slidenum">
              <a:rPr lang="en-GB"/>
              <a:pPr/>
              <a:t>33</a:t>
            </a:fld>
            <a:endParaRPr lang="en-GB"/>
          </a:p>
        </p:txBody>
      </p:sp>
      <p:sp>
        <p:nvSpPr>
          <p:cNvPr id="122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Making A Useful Method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552450" y="2196092"/>
            <a:ext cx="8315325" cy="3688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r>
              <a:rPr lang="en-GB" dirty="0" err="1">
                <a:latin typeface="Consolas"/>
              </a:rPr>
              <a:t>NoOfPlayers</a:t>
            </a:r>
            <a:r>
              <a:rPr lang="en-GB" dirty="0">
                <a:latin typeface="Consolas"/>
              </a:rPr>
              <a:t> = </a:t>
            </a:r>
            <a:r>
              <a:rPr lang="en-GB" dirty="0" err="1">
                <a:latin typeface="Consolas"/>
              </a:rPr>
              <a:t>ReadNumber</a:t>
            </a:r>
            <a:r>
              <a:rPr lang="en-GB" dirty="0">
                <a:latin typeface="Consolas"/>
              </a:rPr>
              <a:t>(</a:t>
            </a:r>
            <a:r>
              <a:rPr lang="en-GB" dirty="0">
                <a:solidFill>
                  <a:srgbClr val="A31515"/>
                </a:solidFill>
                <a:latin typeface="Consolas"/>
              </a:rPr>
              <a:t>"Enter number of players : "</a:t>
            </a:r>
            <a:r>
              <a:rPr lang="en-GB" dirty="0">
                <a:solidFill>
                  <a:prstClr val="black"/>
                </a:solidFill>
                <a:latin typeface="Consolas"/>
              </a:rPr>
              <a:t>, 2, 4</a:t>
            </a:r>
            <a:r>
              <a:rPr lang="en-GB" dirty="0" smtClean="0">
                <a:solidFill>
                  <a:prstClr val="black"/>
                </a:solidFill>
                <a:latin typeface="Consolas"/>
              </a:rPr>
              <a:t>)</a:t>
            </a:r>
            <a:endParaRPr lang="en-GB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2708920"/>
            <a:ext cx="8229600" cy="3417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This method can be used to read a value</a:t>
            </a:r>
          </a:p>
          <a:p>
            <a:r>
              <a:rPr lang="en-GB" dirty="0" smtClean="0"/>
              <a:t>It is given a prompt string and the min and max values of the range</a:t>
            </a:r>
          </a:p>
          <a:p>
            <a:r>
              <a:rPr lang="en-GB" dirty="0" smtClean="0"/>
              <a:t>It then returns with a result in that range</a:t>
            </a:r>
          </a:p>
          <a:p>
            <a:r>
              <a:rPr lang="en-GB" dirty="0" smtClean="0"/>
              <a:t>You are going to write this in the practical and use it in the Cricket program</a:t>
            </a:r>
          </a:p>
        </p:txBody>
      </p:sp>
    </p:spTree>
    <p:extLst>
      <p:ext uri="{BB962C8B-B14F-4D97-AF65-F5344CB8AC3E}">
        <p14:creationId xmlns:p14="http://schemas.microsoft.com/office/powerpoint/2010/main" val="1618982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Break 1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Making a Doubling method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215313" y="6356350"/>
            <a:ext cx="928687" cy="365125"/>
          </a:xfrm>
        </p:spPr>
        <p:txBody>
          <a:bodyPr/>
          <a:lstStyle/>
          <a:p>
            <a:fld id="{B4675AB1-6969-4AA0-95E7-4C7894FB1872}" type="datetime5">
              <a:rPr lang="en-GB" smtClean="0"/>
              <a:t>4-Feb-14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5715000" cy="365125"/>
          </a:xfrm>
        </p:spPr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01075" y="6356350"/>
            <a:ext cx="542925" cy="365125"/>
          </a:xfrm>
        </p:spPr>
        <p:txBody>
          <a:bodyPr/>
          <a:lstStyle/>
          <a:p>
            <a:fld id="{99E948C4-A1E3-4EB1-A9AF-AF7E41314638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3241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Methods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215313" y="6356350"/>
            <a:ext cx="928687" cy="365125"/>
          </a:xfrm>
        </p:spPr>
        <p:txBody>
          <a:bodyPr/>
          <a:lstStyle/>
          <a:p>
            <a:fld id="{6170A7B9-58EE-4A5E-A22F-B80E3E2A65A7}" type="datetime5">
              <a:rPr lang="en-GB" smtClean="0"/>
              <a:t>4-Feb-14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5715000" cy="365125"/>
          </a:xfrm>
        </p:spPr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01075" y="6356350"/>
            <a:ext cx="542925" cy="365125"/>
          </a:xfrm>
        </p:spPr>
        <p:txBody>
          <a:bodyPr/>
          <a:lstStyle/>
          <a:p>
            <a:fld id="{99E948C4-A1E3-4EB1-A9AF-AF7E41314638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4405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and Design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It is very common for a program to take a piece of code that they want to use multiple times and make a method </a:t>
            </a:r>
          </a:p>
          <a:p>
            <a:r>
              <a:rPr lang="en-GB" dirty="0" smtClean="0"/>
              <a:t>This makes the program smaller </a:t>
            </a:r>
          </a:p>
          <a:p>
            <a:pPr lvl="1"/>
            <a:r>
              <a:rPr lang="en-GB" dirty="0" smtClean="0"/>
              <a:t>but we don’t really care about that</a:t>
            </a:r>
          </a:p>
          <a:p>
            <a:r>
              <a:rPr lang="en-GB" dirty="0" smtClean="0"/>
              <a:t>But it does make it easier to fix errors</a:t>
            </a:r>
          </a:p>
          <a:p>
            <a:pPr lvl="1"/>
            <a:r>
              <a:rPr lang="en-GB" dirty="0" smtClean="0"/>
              <a:t>If we find an error in the method code we only have to repair it once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5077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and Design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Methods also allow several people to work on the same program</a:t>
            </a:r>
          </a:p>
          <a:p>
            <a:r>
              <a:rPr lang="en-GB" dirty="0" smtClean="0"/>
              <a:t>As long as the programmers agree on how the methods are to be used anyone could write it</a:t>
            </a:r>
          </a:p>
          <a:p>
            <a:pPr lvl="1"/>
            <a:r>
              <a:rPr lang="en-GB" dirty="0" smtClean="0"/>
              <a:t>Method name, parameters, what the method returns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0785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Methods allow us to break a program into a smaller chunks and reuse code</a:t>
            </a:r>
          </a:p>
          <a:p>
            <a:r>
              <a:rPr lang="en-GB" dirty="0" smtClean="0"/>
              <a:t>A method is defined to have a particular name which is used when it is called</a:t>
            </a:r>
          </a:p>
          <a:p>
            <a:r>
              <a:rPr lang="en-GB" dirty="0" smtClean="0"/>
              <a:t>A method can receive values to work on (parameters) and return a result 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E5D2-F48E-49E0-91B6-4F27D1E92F05}" type="datetime5">
              <a:rPr lang="en-GB" smtClean="0"/>
              <a:t>4-Feb-14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7725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Break 2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Reading Numbers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215313" y="6356350"/>
            <a:ext cx="928687" cy="365125"/>
          </a:xfrm>
        </p:spPr>
        <p:txBody>
          <a:bodyPr/>
          <a:lstStyle/>
          <a:p>
            <a:fld id="{B4675AB1-6969-4AA0-95E7-4C7894FB1872}" type="datetime5">
              <a:rPr lang="en-GB" smtClean="0"/>
              <a:t>4-Feb-14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5715000" cy="365125"/>
          </a:xfrm>
        </p:spPr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01075" y="6356350"/>
            <a:ext cx="542925" cy="365125"/>
          </a:xfrm>
        </p:spPr>
        <p:txBody>
          <a:bodyPr/>
          <a:lstStyle/>
          <a:p>
            <a:fld id="{99E948C4-A1E3-4EB1-A9AF-AF7E41314638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529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9C48355-ECD5-466B-BDA7-72D5C18BE5D0}" type="datetime5">
              <a:rPr lang="en-GB" smtClean="0"/>
              <a:t>4-Feb-14</a:t>
            </a:fld>
            <a:endParaRPr lang="en-GB" smtClean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92CB08-464C-4531-9A0C-5563E5B071E4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What we can do so far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Store data (using variables)</a:t>
            </a:r>
          </a:p>
          <a:p>
            <a:pPr eaLnBrk="1" hangingPunct="1"/>
            <a:r>
              <a:rPr lang="en-GB" dirty="0" smtClean="0"/>
              <a:t>Change data (using assignments)</a:t>
            </a:r>
          </a:p>
          <a:p>
            <a:pPr eaLnBrk="1" hangingPunct="1"/>
            <a:r>
              <a:rPr lang="en-GB" dirty="0" smtClean="0"/>
              <a:t>Make decisions (using conditions)</a:t>
            </a:r>
          </a:p>
          <a:p>
            <a:pPr eaLnBrk="1" hangingPunct="1"/>
            <a:r>
              <a:rPr lang="en-GB" dirty="0" smtClean="0"/>
              <a:t>Loop round statements(using while)</a:t>
            </a:r>
          </a:p>
          <a:p>
            <a:pPr eaLnBrk="1" hangingPunct="1"/>
            <a:r>
              <a:rPr lang="en-GB" dirty="0" smtClean="0"/>
              <a:t>Loop through sequences(using for)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791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215313" y="6356350"/>
            <a:ext cx="928687" cy="365125"/>
          </a:xfrm>
        </p:spPr>
        <p:txBody>
          <a:bodyPr/>
          <a:lstStyle/>
          <a:p>
            <a:fld id="{AD27F482-355E-453B-A9A5-D8AF90138D23}" type="datetime5">
              <a:rPr lang="en-GB" smtClean="0"/>
              <a:t>4-Feb-14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5715000" cy="365125"/>
          </a:xfrm>
        </p:spPr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01075" y="6356350"/>
            <a:ext cx="542925" cy="365125"/>
          </a:xfrm>
        </p:spPr>
        <p:txBody>
          <a:bodyPr/>
          <a:lstStyle/>
          <a:p>
            <a:fld id="{99E948C4-A1E3-4EB1-A9AF-AF7E4131463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3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A37F168-191D-451A-8A10-CC10126DC894}" type="datetime5">
              <a:rPr lang="en-GB" smtClean="0"/>
              <a:t>4-Feb-14</a:t>
            </a:fld>
            <a:endParaRPr lang="en-GB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CCD897-6EE5-4527-B53D-A26FC74F7005}" type="slidenum">
              <a:rPr lang="en-GB"/>
              <a:pPr/>
              <a:t>6</a:t>
            </a:fld>
            <a:endParaRPr lang="en-GB"/>
          </a:p>
        </p:txBody>
      </p:sp>
      <p:sp>
        <p:nvSpPr>
          <p:cNvPr id="121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Methods in </a:t>
            </a:r>
            <a:r>
              <a:rPr lang="en-GB" dirty="0" err="1" smtClean="0"/>
              <a:t>Pyton</a:t>
            </a:r>
            <a:endParaRPr lang="en-GB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We have been using methods in Python for some time</a:t>
            </a:r>
          </a:p>
          <a:p>
            <a:pPr lvl="1" eaLnBrk="1" hangingPunct="1">
              <a:buFontTx/>
              <a:buNone/>
            </a:pPr>
            <a:r>
              <a:rPr lang="en-GB" b="1" dirty="0" smtClean="0">
                <a:latin typeface="Courier New" pitchFamily="49" charset="0"/>
              </a:rPr>
              <a:t>input	- </a:t>
            </a:r>
            <a:r>
              <a:rPr lang="en-GB" dirty="0" smtClean="0"/>
              <a:t>reads something from the user</a:t>
            </a:r>
            <a:endParaRPr lang="en-GB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GB" b="1" dirty="0" smtClean="0">
                <a:latin typeface="Courier New" pitchFamily="49" charset="0"/>
              </a:rPr>
              <a:t>p</a:t>
            </a:r>
            <a:r>
              <a:rPr lang="en-GB" b="1" dirty="0">
                <a:latin typeface="Courier New" pitchFamily="49" charset="0"/>
              </a:rPr>
              <a:t>rint	- </a:t>
            </a:r>
            <a:r>
              <a:rPr lang="en-GB" dirty="0" smtClean="0"/>
              <a:t>prints a message</a:t>
            </a:r>
            <a:endParaRPr lang="en-GB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GB" b="1" dirty="0" err="1">
                <a:latin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</a:rPr>
              <a:t>	- </a:t>
            </a:r>
            <a:r>
              <a:rPr lang="en-GB" dirty="0" smtClean="0"/>
              <a:t>converts a string into an integer</a:t>
            </a:r>
            <a:endParaRPr lang="en-GB" b="1" dirty="0">
              <a:latin typeface="Courier New" pitchFamily="49" charset="0"/>
            </a:endParaRPr>
          </a:p>
          <a:p>
            <a:pPr eaLnBrk="1" hangingPunct="1"/>
            <a:r>
              <a:rPr lang="en-GB" dirty="0" smtClean="0"/>
              <a:t>These are all methods which we have been calling to do tasks for 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818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2D4F81C-EE08-4AE5-B192-3C6059A0F37F}" type="datetime5">
              <a:rPr lang="en-GB" smtClean="0"/>
              <a:t>4-Feb-14</a:t>
            </a:fld>
            <a:endParaRPr lang="en-GB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F095D1-DE90-4EED-9434-570561E30DFD}" type="slidenum">
              <a:rPr lang="en-GB"/>
              <a:pPr/>
              <a:t>7</a:t>
            </a:fld>
            <a:endParaRPr lang="en-GB"/>
          </a:p>
        </p:txBody>
      </p:sp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What is a method?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 method is a block of code that you can refer to by its identifier</a:t>
            </a:r>
          </a:p>
          <a:p>
            <a:pPr eaLnBrk="1" hangingPunct="1"/>
            <a:r>
              <a:rPr lang="en-GB" dirty="0" smtClean="0"/>
              <a:t>Whenever you refer to the method the block of code that is in the method is executed for you</a:t>
            </a:r>
          </a:p>
          <a:p>
            <a:pPr eaLnBrk="1" hangingPunct="1"/>
            <a:r>
              <a:rPr lang="en-GB" dirty="0" smtClean="0"/>
              <a:t>Methods let you break a solution down into smaller parts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3E208A7-645B-455A-B9A4-21269BEC8C9F}" type="datetime5">
              <a:rPr lang="en-GB" smtClean="0"/>
              <a:t>4-Feb-14</a:t>
            </a:fld>
            <a:endParaRPr lang="en-GB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5DEBBD-B5B1-4212-AC40-5DE4D8515470}" type="slidenum">
              <a:rPr lang="en-GB"/>
              <a:pPr/>
              <a:t>8</a:t>
            </a:fld>
            <a:endParaRPr lang="en-GB"/>
          </a:p>
        </p:txBody>
      </p:sp>
      <p:sp>
        <p:nvSpPr>
          <p:cNvPr id="121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Our first method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84984"/>
            <a:ext cx="8229600" cy="2841179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This method is called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message</a:t>
            </a:r>
          </a:p>
          <a:p>
            <a:pPr eaLnBrk="1" hangingPunct="1"/>
            <a:r>
              <a:rPr lang="en-GB" dirty="0" smtClean="0"/>
              <a:t>The body just prints a message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552450" y="1833564"/>
            <a:ext cx="8315325" cy="1091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4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message():</a:t>
            </a:r>
            <a:endParaRPr lang="en-GB" sz="24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	print("hello from 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the message method")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973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074A4BB-805F-472B-BAB9-08969D42E52E}" type="datetime5">
              <a:rPr lang="en-GB" smtClean="0"/>
              <a:t>4-Feb-14</a:t>
            </a:fld>
            <a:endParaRPr lang="en-GB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45492A-01BE-48B1-B31B-29659101163E}" type="slidenum">
              <a:rPr lang="en-GB"/>
              <a:pPr/>
              <a:t>9</a:t>
            </a:fld>
            <a:endParaRPr lang="en-GB"/>
          </a:p>
        </p:txBody>
      </p:sp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Using a method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pPr eaLnBrk="1" hangingPunct="1"/>
            <a:r>
              <a:rPr lang="en-GB" dirty="0" smtClean="0"/>
              <a:t>You call a method just by giving its name</a:t>
            </a:r>
          </a:p>
          <a:p>
            <a:pPr eaLnBrk="1" hangingPunct="1"/>
            <a:r>
              <a:rPr lang="en-GB" dirty="0" smtClean="0"/>
              <a:t>The program runs the method and then returns to the program so that the message is printed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552450" y="1714488"/>
            <a:ext cx="8315325" cy="12104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message()</a:t>
            </a:r>
          </a:p>
          <a:p>
            <a:pPr>
              <a:spcBef>
                <a:spcPct val="20000"/>
              </a:spcBef>
            </a:pP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print("and we are back")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786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3600</TotalTime>
  <Words>1497</Words>
  <Application>Microsoft Office PowerPoint</Application>
  <PresentationFormat>On-screen Show (4:3)</PresentationFormat>
  <Paragraphs>311</Paragraphs>
  <Slides>39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Adobe Kaiti Std R</vt:lpstr>
      <vt:lpstr>Arial</vt:lpstr>
      <vt:lpstr>Calibri</vt:lpstr>
      <vt:lpstr>Consolas</vt:lpstr>
      <vt:lpstr>Courier New</vt:lpstr>
      <vt:lpstr>Georgia</vt:lpstr>
      <vt:lpstr>Office Theme</vt:lpstr>
      <vt:lpstr>Methods</vt:lpstr>
      <vt:lpstr>Overview</vt:lpstr>
      <vt:lpstr>The story so far</vt:lpstr>
      <vt:lpstr>What we can do so far</vt:lpstr>
      <vt:lpstr>Methods</vt:lpstr>
      <vt:lpstr>Methods in Pyton</vt:lpstr>
      <vt:lpstr>What is a method?</vt:lpstr>
      <vt:lpstr>Our first method</vt:lpstr>
      <vt:lpstr>Using a method</vt:lpstr>
      <vt:lpstr>What happened here?</vt:lpstr>
      <vt:lpstr>What happened here?</vt:lpstr>
      <vt:lpstr>Something stupid</vt:lpstr>
      <vt:lpstr>A word about recursion</vt:lpstr>
      <vt:lpstr>Parsing </vt:lpstr>
      <vt:lpstr>Creating a parser method</vt:lpstr>
      <vt:lpstr>Recursion Health Warning</vt:lpstr>
      <vt:lpstr>Returning Values</vt:lpstr>
      <vt:lpstr>Returning a value</vt:lpstr>
      <vt:lpstr>Returning a result</vt:lpstr>
      <vt:lpstr>Using the result</vt:lpstr>
      <vt:lpstr>Parameters</vt:lpstr>
      <vt:lpstr>Parameters</vt:lpstr>
      <vt:lpstr>Method with parameter</vt:lpstr>
      <vt:lpstr>Using the parameter</vt:lpstr>
      <vt:lpstr>Default Parameters</vt:lpstr>
      <vt:lpstr>Calling a method </vt:lpstr>
      <vt:lpstr>Multiple Parameters</vt:lpstr>
      <vt:lpstr>Methods and Madness</vt:lpstr>
      <vt:lpstr>Methods and Madness</vt:lpstr>
      <vt:lpstr>Methods and Madness</vt:lpstr>
      <vt:lpstr>Methods and Madness</vt:lpstr>
      <vt:lpstr>Golden Rule</vt:lpstr>
      <vt:lpstr>Making A Useful Method</vt:lpstr>
      <vt:lpstr>Practical Break 1</vt:lpstr>
      <vt:lpstr>Useful Methods</vt:lpstr>
      <vt:lpstr>Methods and Design</vt:lpstr>
      <vt:lpstr>Methods and Design</vt:lpstr>
      <vt:lpstr>Summary</vt:lpstr>
      <vt:lpstr>Practical Break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</dc:creator>
  <cp:lastModifiedBy>Rob Miles</cp:lastModifiedBy>
  <cp:revision>68</cp:revision>
  <dcterms:created xsi:type="dcterms:W3CDTF">2009-09-28T14:57:27Z</dcterms:created>
  <dcterms:modified xsi:type="dcterms:W3CDTF">2014-02-05T08:53:08Z</dcterms:modified>
</cp:coreProperties>
</file>