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77" r:id="rId2"/>
    <p:sldId id="313" r:id="rId3"/>
    <p:sldId id="318" r:id="rId4"/>
    <p:sldId id="319" r:id="rId5"/>
    <p:sldId id="320" r:id="rId6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4" autoAdjust="0"/>
    <p:restoredTop sz="86375" autoAdjust="0"/>
  </p:normalViewPr>
  <p:slideViewPr>
    <p:cSldViewPr>
      <p:cViewPr varScale="1">
        <p:scale>
          <a:sx n="94" d="100"/>
          <a:sy n="94" d="100"/>
        </p:scale>
        <p:origin x="17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hidden">
          <a:xfrm flipV="1">
            <a:off x="836617" y="152396"/>
            <a:ext cx="8154984" cy="6550027"/>
          </a:xfrm>
          <a:prstGeom prst="rect">
            <a:avLst/>
          </a:prstGeom>
          <a:solidFill>
            <a:srgbClr val="AE2B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-2780505" y="3085307"/>
            <a:ext cx="6550027" cy="6842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5400" y="1935778"/>
            <a:ext cx="7112000" cy="1445854"/>
          </a:xfrm>
        </p:spPr>
        <p:txBody>
          <a:bodyPr lIns="0" tIns="0" bIns="0" anchor="t" anchorCtr="0"/>
          <a:lstStyle>
            <a:lvl1pPr algn="l">
              <a:lnSpc>
                <a:spcPts val="5400"/>
              </a:lnSpc>
              <a:defRPr sz="4800" b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295400" y="5638800"/>
            <a:ext cx="7112000" cy="685800"/>
          </a:xfrm>
        </p:spPr>
        <p:txBody>
          <a:bodyPr lIns="0" tIns="0" bIns="0" anchor="b" anchorCtr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1800" b="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 descr="UoH_logo_whi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758643" y="1063446"/>
            <a:ext cx="2506304" cy="6842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hidden">
          <a:xfrm flipV="1">
            <a:off x="152401" y="152399"/>
            <a:ext cx="8839199" cy="6550025"/>
          </a:xfrm>
          <a:prstGeom prst="rect">
            <a:avLst/>
          </a:prstGeom>
          <a:solidFill>
            <a:srgbClr val="105B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73100" y="1935163"/>
            <a:ext cx="7874000" cy="1698625"/>
          </a:xfrm>
        </p:spPr>
        <p:txBody>
          <a:bodyPr lIns="0" tIns="0" bIns="0" anchor="t" anchorCtr="0"/>
          <a:lstStyle>
            <a:lvl1pPr algn="l">
              <a:lnSpc>
                <a:spcPts val="5400"/>
              </a:lnSpc>
              <a:defRPr sz="4800" b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S_bullets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2099" y="1752600"/>
            <a:ext cx="8555568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099" y="736600"/>
            <a:ext cx="8562975" cy="9398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100" y="1752600"/>
            <a:ext cx="8562974" cy="4324350"/>
          </a:xfrm>
          <a:prstGeom prst="rect">
            <a:avLst/>
          </a:prstGeom>
        </p:spPr>
        <p:txBody>
          <a:bodyPr vert="horz" lIns="0" tIns="0" rIns="91440" bIns="0" rtlCol="0" anchor="t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92100" y="6425823"/>
            <a:ext cx="8562975" cy="1588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4275667" y="6524625"/>
            <a:ext cx="4572000" cy="1682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 lang="en-US"/>
          </a:p>
        </p:txBody>
      </p:sp>
      <p:pic>
        <p:nvPicPr>
          <p:cNvPr id="20" name="Picture 19" descr="UoH_logo_black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5798" y="50800"/>
            <a:ext cx="1953873" cy="5334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92100" y="620799"/>
            <a:ext cx="8562975" cy="1588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</p:sldLayoutIdLst>
  <p:txStyles>
    <p:titleStyle>
      <a:lvl1pPr algn="l" defTabSz="457200" rtl="0" eaLnBrk="1" latinLnBrk="0" hangingPunct="1">
        <a:lnSpc>
          <a:spcPts val="3400"/>
        </a:lnSpc>
        <a:spcBef>
          <a:spcPct val="0"/>
        </a:spcBef>
        <a:buNone/>
        <a:defRPr sz="3000" b="0" i="0" kern="1200">
          <a:solidFill>
            <a:srgbClr val="AE2B30"/>
          </a:solidFill>
          <a:latin typeface="Georgia"/>
          <a:ea typeface="+mj-ea"/>
          <a:cs typeface="Georgia"/>
        </a:defRPr>
      </a:lvl1pPr>
    </p:titleStyle>
    <p:bodyStyle>
      <a:lvl1pPr marL="266700" indent="-266700" algn="l" defTabSz="457200" rtl="0" eaLnBrk="1" latinLnBrk="0" hangingPunct="1">
        <a:spcBef>
          <a:spcPts val="900"/>
        </a:spcBef>
        <a:spcAft>
          <a:spcPts val="900"/>
        </a:spcAft>
        <a:buFont typeface="Arial"/>
        <a:buChar char="•"/>
        <a:defRPr sz="2400" b="0" i="0" kern="1200">
          <a:solidFill>
            <a:schemeClr val="tx1"/>
          </a:solidFill>
          <a:latin typeface="Georgia"/>
          <a:ea typeface="+mn-ea"/>
          <a:cs typeface="Georgia"/>
        </a:defRPr>
      </a:lvl1pPr>
      <a:lvl2pPr marL="622300" indent="-261938" algn="l" defTabSz="457200" rtl="0" eaLnBrk="1" latinLnBrk="0" hangingPunct="1">
        <a:spcBef>
          <a:spcPts val="0"/>
        </a:spcBef>
        <a:buFont typeface="Arial"/>
        <a:buChar char="–"/>
        <a:defRPr sz="2400" b="0" i="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ts val="900"/>
        </a:spcBef>
        <a:buFont typeface="Arial"/>
        <a:buChar char="•"/>
        <a:defRPr sz="2000" b="0" i="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ts val="900"/>
        </a:spcBef>
        <a:buFont typeface="Arial"/>
        <a:buChar char="–"/>
        <a:defRPr sz="1800" b="0" i="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ts val="900"/>
        </a:spcBef>
        <a:buFont typeface="Arial"/>
        <a:buChar char="»"/>
        <a:defRPr sz="1800" b="0" i="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nstructive_research" TargetMode="External"/><Relationship Id="rId7" Type="http://schemas.openxmlformats.org/officeDocument/2006/relationships/hyperlink" Target="https://en.wikipedia.org/wiki/Knowledge" TargetMode="External"/><Relationship Id="rId2" Type="http://schemas.openxmlformats.org/officeDocument/2006/relationships/hyperlink" Target="https://en.wikipedia.org/wiki/Exploratory_research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n.wikipedia.org/wiki/Primary_source" TargetMode="External"/><Relationship Id="rId5" Type="http://schemas.openxmlformats.org/officeDocument/2006/relationships/hyperlink" Target="https://en.wikipedia.org/wiki/Empirical_evidence" TargetMode="External"/><Relationship Id="rId4" Type="http://schemas.openxmlformats.org/officeDocument/2006/relationships/hyperlink" Target="https://en.wikipedia.org/wiki/Empirical_research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2.hull.ac.uk/science/computer_science/research/simvis.aspx" TargetMode="External"/><Relationship Id="rId3" Type="http://schemas.openxmlformats.org/officeDocument/2006/relationships/hyperlink" Target="http://www2.hull.ac.uk/science/computer-science/research/artificial-intelligence--i.aspx" TargetMode="External"/><Relationship Id="rId7" Type="http://schemas.openxmlformats.org/officeDocument/2006/relationships/hyperlink" Target="http://www2.hull.ac.uk/science/computer-science/research/robotics.aspx" TargetMode="External"/><Relationship Id="rId2" Type="http://schemas.openxmlformats.org/officeDocument/2006/relationships/hyperlink" Target="http://www2.hull.ac.uk/science/computer_science/research.aspx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2.hull.ac.uk/science/computer_science/research/dependable_systems.aspx" TargetMode="External"/><Relationship Id="rId5" Type="http://schemas.openxmlformats.org/officeDocument/2006/relationships/hyperlink" Target="http://www2.hull.ac.uk/science/computer-science/research/cgi.aspx" TargetMode="External"/><Relationship Id="rId4" Type="http://schemas.openxmlformats.org/officeDocument/2006/relationships/hyperlink" Target="http://www.hull.ac.uk/php/466990/cs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95400" y="692696"/>
            <a:ext cx="7453064" cy="2088232"/>
          </a:xfrm>
        </p:spPr>
        <p:txBody>
          <a:bodyPr/>
          <a:lstStyle/>
          <a:p>
            <a:pPr algn="ctr"/>
            <a:r>
              <a:rPr lang="en-GB" sz="2800" dirty="0" smtClean="0"/>
              <a:t>DEPARTMENT OF COMPUTER SCIENCE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971600" y="2996952"/>
            <a:ext cx="7776864" cy="3024336"/>
          </a:xfrm>
        </p:spPr>
        <p:txBody>
          <a:bodyPr>
            <a:normAutofit/>
          </a:bodyPr>
          <a:lstStyle/>
          <a:p>
            <a:pPr marL="292100" indent="-292100" algn="ctr">
              <a:lnSpc>
                <a:spcPct val="80000"/>
              </a:lnSpc>
              <a:buFont typeface="Wingdings" pitchFamily="2" charset="2"/>
              <a:buNone/>
            </a:pPr>
            <a:endParaRPr lang="en-GB" b="1" dirty="0"/>
          </a:p>
          <a:p>
            <a:pPr marL="292100" indent="-292100" algn="ctr">
              <a:lnSpc>
                <a:spcPct val="80000"/>
              </a:lnSpc>
              <a:buFont typeface="Wingdings" pitchFamily="2" charset="2"/>
              <a:buNone/>
            </a:pPr>
            <a:r>
              <a:rPr lang="en-GB" sz="4600" b="1" i="0" dirty="0" smtClean="0"/>
              <a:t>What is research?</a:t>
            </a:r>
          </a:p>
          <a:p>
            <a:pPr marL="292100" indent="-292100" algn="ctr">
              <a:lnSpc>
                <a:spcPct val="80000"/>
              </a:lnSpc>
              <a:buFont typeface="Wingdings" pitchFamily="2" charset="2"/>
              <a:buNone/>
            </a:pPr>
            <a:endParaRPr lang="en-GB" sz="2400" b="1" i="0" dirty="0" smtClean="0"/>
          </a:p>
          <a:p>
            <a:pPr marL="292100" indent="-292100" algn="ctr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i="0" dirty="0" smtClean="0"/>
              <a:t>Dr Darryl N Davis</a:t>
            </a:r>
          </a:p>
          <a:p>
            <a:pPr marL="292100" indent="-292100" algn="ctr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i="0" dirty="0" smtClean="0"/>
              <a:t>3 February 2016</a:t>
            </a:r>
            <a:endParaRPr lang="en-GB" sz="2400" b="1" i="0" dirty="0"/>
          </a:p>
          <a:p>
            <a:pPr marL="292100" indent="-292100" algn="ctr">
              <a:lnSpc>
                <a:spcPct val="80000"/>
              </a:lnSpc>
              <a:buFont typeface="Wingdings" pitchFamily="2" charset="2"/>
              <a:buNone/>
            </a:pPr>
            <a:endParaRPr lang="en-GB" sz="1500" dirty="0"/>
          </a:p>
          <a:p>
            <a:pPr marL="292100" indent="-292100">
              <a:lnSpc>
                <a:spcPct val="80000"/>
              </a:lnSpc>
            </a:pPr>
            <a:endParaRPr lang="en-GB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99" y="736600"/>
            <a:ext cx="8562975" cy="604168"/>
          </a:xfrm>
        </p:spPr>
        <p:txBody>
          <a:bodyPr/>
          <a:lstStyle/>
          <a:p>
            <a:r>
              <a:rPr lang="en-US" dirty="0" smtClean="0"/>
              <a:t>What is research?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7504" y="1268760"/>
            <a:ext cx="8740163" cy="4808190"/>
          </a:xfrm>
        </p:spPr>
        <p:txBody>
          <a:bodyPr>
            <a:normAutofit/>
          </a:bodyPr>
          <a:lstStyle/>
          <a:p>
            <a:r>
              <a:rPr lang="en-GB" dirty="0"/>
              <a:t>Creswell </a:t>
            </a:r>
            <a:r>
              <a:rPr lang="en-GB" dirty="0" smtClean="0"/>
              <a:t>(2008) states </a:t>
            </a:r>
            <a:r>
              <a:rPr lang="en-GB" dirty="0"/>
              <a:t>that - "Research is a process of steps used to collect and </a:t>
            </a:r>
            <a:r>
              <a:rPr lang="en-GB" dirty="0" err="1"/>
              <a:t>analyze</a:t>
            </a:r>
            <a:r>
              <a:rPr lang="en-GB" dirty="0"/>
              <a:t> information to increase our understanding of a topic or issue".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consists of three steps: </a:t>
            </a:r>
            <a:endParaRPr lang="en-GB" dirty="0" smtClean="0"/>
          </a:p>
          <a:p>
            <a:pPr lvl="1"/>
            <a:r>
              <a:rPr lang="en-GB" dirty="0" smtClean="0"/>
              <a:t>Pose </a:t>
            </a:r>
            <a:r>
              <a:rPr lang="en-GB" dirty="0"/>
              <a:t>a </a:t>
            </a:r>
            <a:r>
              <a:rPr lang="en-GB" dirty="0" smtClean="0"/>
              <a:t>question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ollect </a:t>
            </a:r>
            <a:r>
              <a:rPr lang="en-GB" dirty="0"/>
              <a:t>data to answer the </a:t>
            </a:r>
            <a:r>
              <a:rPr lang="en-GB" dirty="0" smtClean="0"/>
              <a:t>question</a:t>
            </a:r>
          </a:p>
          <a:p>
            <a:pPr lvl="1"/>
            <a:r>
              <a:rPr lang="en-GB" dirty="0" smtClean="0"/>
              <a:t>Present </a:t>
            </a:r>
            <a:r>
              <a:rPr lang="en-GB" dirty="0"/>
              <a:t>an answer to the </a:t>
            </a:r>
            <a:r>
              <a:rPr lang="en-GB" dirty="0" smtClean="0"/>
              <a:t>question</a:t>
            </a:r>
          </a:p>
          <a:p>
            <a:r>
              <a:rPr lang="en-GB" dirty="0" smtClean="0"/>
              <a:t>Research as acquisition of knowledge new to you</a:t>
            </a:r>
          </a:p>
          <a:p>
            <a:r>
              <a:rPr lang="en-GB" dirty="0"/>
              <a:t>Research as acquisition of knowledge new to </a:t>
            </a:r>
            <a:r>
              <a:rPr lang="en-GB" dirty="0" smtClean="0"/>
              <a:t>your peers</a:t>
            </a:r>
            <a:endParaRPr lang="en-US" dirty="0"/>
          </a:p>
          <a:p>
            <a:r>
              <a:rPr lang="en-GB" dirty="0"/>
              <a:t>Research as acquisition of knowledge new to </a:t>
            </a:r>
            <a:r>
              <a:rPr lang="en-GB" dirty="0" smtClean="0"/>
              <a:t>society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8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Forms of research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7504" y="1268760"/>
            <a:ext cx="8740163" cy="4808190"/>
          </a:xfrm>
        </p:spPr>
        <p:txBody>
          <a:bodyPr>
            <a:normAutofit lnSpcReduction="10000"/>
          </a:bodyPr>
          <a:lstStyle/>
          <a:p>
            <a:r>
              <a:rPr lang="en-GB" u="sng" dirty="0">
                <a:hlinkClick r:id="rId2" tooltip="Exploratory research"/>
              </a:rPr>
              <a:t>Exploratory research</a:t>
            </a:r>
            <a:r>
              <a:rPr lang="en-GB" dirty="0"/>
              <a:t>, which helps to identify and define a problem or question.</a:t>
            </a:r>
          </a:p>
          <a:p>
            <a:r>
              <a:rPr lang="en-GB" dirty="0">
                <a:hlinkClick r:id="rId3" tooltip="Constructive research"/>
              </a:rPr>
              <a:t>Constructive research</a:t>
            </a:r>
            <a:r>
              <a:rPr lang="en-GB" dirty="0"/>
              <a:t>, which tests theories and proposes solutions to a problem or question.</a:t>
            </a:r>
          </a:p>
          <a:p>
            <a:r>
              <a:rPr lang="en-GB" dirty="0">
                <a:hlinkClick r:id="rId4" tooltip="Empirical research"/>
              </a:rPr>
              <a:t>Empirical research</a:t>
            </a:r>
            <a:r>
              <a:rPr lang="en-GB" dirty="0"/>
              <a:t>, which tests the feasibility of a solution using </a:t>
            </a:r>
            <a:r>
              <a:rPr lang="en-GB" dirty="0">
                <a:hlinkClick r:id="rId5" tooltip="Empirical evidence"/>
              </a:rPr>
              <a:t>empirical evidence</a:t>
            </a:r>
            <a:r>
              <a:rPr lang="en-GB" dirty="0" smtClean="0"/>
              <a:t>.</a:t>
            </a:r>
          </a:p>
          <a:p>
            <a:r>
              <a:rPr lang="en-GB" dirty="0" smtClean="0"/>
              <a:t>PhD (and staff) undertake </a:t>
            </a:r>
            <a:r>
              <a:rPr lang="en-GB" b="1" dirty="0"/>
              <a:t>Original </a:t>
            </a:r>
            <a:r>
              <a:rPr lang="en-GB" b="1" dirty="0" smtClean="0"/>
              <a:t>research</a:t>
            </a:r>
            <a:endParaRPr lang="en-GB" dirty="0"/>
          </a:p>
          <a:p>
            <a:pPr lvl="1"/>
            <a:r>
              <a:rPr lang="en-GB" dirty="0" smtClean="0"/>
              <a:t>It </a:t>
            </a:r>
            <a:r>
              <a:rPr lang="en-GB" dirty="0"/>
              <a:t>is not exclusively based on a summary, review or synthesis of earlier publications on the subject of research. </a:t>
            </a:r>
            <a:endParaRPr lang="en-GB" dirty="0" smtClean="0"/>
          </a:p>
          <a:p>
            <a:pPr lvl="1"/>
            <a:r>
              <a:rPr lang="en-GB" dirty="0" smtClean="0"/>
              <a:t>This </a:t>
            </a:r>
            <a:r>
              <a:rPr lang="en-GB" dirty="0"/>
              <a:t>material is of </a:t>
            </a:r>
            <a:r>
              <a:rPr lang="en-GB" dirty="0" smtClean="0"/>
              <a:t>a </a:t>
            </a:r>
            <a:r>
              <a:rPr lang="en-GB" dirty="0" smtClean="0">
                <a:hlinkClick r:id="rId6" tooltip="Primary source"/>
              </a:rPr>
              <a:t>primary </a:t>
            </a:r>
            <a:r>
              <a:rPr lang="en-GB" dirty="0">
                <a:hlinkClick r:id="rId6" tooltip="Primary source"/>
              </a:rPr>
              <a:t>source</a:t>
            </a:r>
            <a:r>
              <a:rPr lang="en-GB" dirty="0"/>
              <a:t> character. </a:t>
            </a:r>
            <a:endParaRPr lang="en-GB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purpose of the original research is to produce new </a:t>
            </a:r>
            <a:r>
              <a:rPr lang="en-GB" dirty="0" smtClean="0">
                <a:hlinkClick r:id="rId7" tooltip="Knowledge"/>
              </a:rPr>
              <a:t>knowledge</a:t>
            </a:r>
            <a:r>
              <a:rPr lang="en-GB" dirty="0" smtClean="0"/>
              <a:t> – </a:t>
            </a:r>
            <a:r>
              <a:rPr lang="en-GB" dirty="0" err="1" smtClean="0"/>
              <a:t>ie</a:t>
            </a:r>
            <a:r>
              <a:rPr lang="en-GB" dirty="0" smtClean="0"/>
              <a:t> a contribution to the research field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80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2975" cy="676176"/>
          </a:xfrm>
        </p:spPr>
        <p:txBody>
          <a:bodyPr/>
          <a:lstStyle/>
          <a:p>
            <a:r>
              <a:rPr lang="en-GB" dirty="0" smtClean="0"/>
              <a:t>But I am an undergraduate!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1196752"/>
            <a:ext cx="9144000" cy="4880198"/>
          </a:xfrm>
        </p:spPr>
        <p:txBody>
          <a:bodyPr/>
          <a:lstStyle/>
          <a:p>
            <a:r>
              <a:rPr lang="en-GB" dirty="0" smtClean="0"/>
              <a:t>Honours year (and </a:t>
            </a:r>
            <a:r>
              <a:rPr lang="en-GB" dirty="0" err="1" smtClean="0"/>
              <a:t>Meng</a:t>
            </a:r>
            <a:r>
              <a:rPr lang="en-GB" dirty="0" smtClean="0"/>
              <a:t>/MSc) teaching is research led</a:t>
            </a:r>
          </a:p>
          <a:p>
            <a:r>
              <a:rPr lang="en-GB" dirty="0" smtClean="0"/>
              <a:t>Building blocks for research is the material and knowledge gained over a degree course</a:t>
            </a:r>
          </a:p>
          <a:p>
            <a:r>
              <a:rPr lang="en-GB" dirty="0" smtClean="0"/>
              <a:t>We have 36 PhD Students in the Department</a:t>
            </a:r>
          </a:p>
          <a:p>
            <a:pPr lvl="1"/>
            <a:r>
              <a:rPr lang="en-GB" dirty="0" smtClean="0"/>
              <a:t>12 are DCS graduates</a:t>
            </a:r>
          </a:p>
          <a:p>
            <a:r>
              <a:rPr lang="en-GB" dirty="0" smtClean="0"/>
              <a:t>Final Year Projects can address research questions</a:t>
            </a:r>
          </a:p>
          <a:p>
            <a:pPr lvl="1"/>
            <a:r>
              <a:rPr lang="en-GB" dirty="0" smtClean="0"/>
              <a:t>Liquid Brain Music</a:t>
            </a:r>
          </a:p>
          <a:p>
            <a:pPr lvl="2"/>
            <a:r>
              <a:rPr lang="en-GB" dirty="0" smtClean="0"/>
              <a:t>Extremely high project marks, now basis for PhD project </a:t>
            </a:r>
          </a:p>
          <a:p>
            <a:pPr lvl="1"/>
            <a:r>
              <a:rPr lang="en-GB" dirty="0" smtClean="0"/>
              <a:t>Robot lab</a:t>
            </a:r>
          </a:p>
          <a:p>
            <a:pPr lvl="2"/>
            <a:r>
              <a:rPr lang="en-GB" dirty="0" smtClean="0"/>
              <a:t>from embedded systems to final year project to research topic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33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99" y="736600"/>
            <a:ext cx="8562975" cy="676176"/>
          </a:xfrm>
        </p:spPr>
        <p:txBody>
          <a:bodyPr/>
          <a:lstStyle/>
          <a:p>
            <a:r>
              <a:rPr lang="en-GB" dirty="0" smtClean="0"/>
              <a:t>Research in the Department of Computer Science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2" y="1268760"/>
            <a:ext cx="8964488" cy="4808190"/>
          </a:xfrm>
        </p:spPr>
        <p:txBody>
          <a:bodyPr>
            <a:normAutofit/>
          </a:bodyPr>
          <a:lstStyle/>
          <a:p>
            <a:r>
              <a:rPr lang="en-GB" dirty="0" smtClean="0"/>
              <a:t>Six research groups - detail on webpages</a:t>
            </a:r>
          </a:p>
          <a:p>
            <a:pPr lvl="1"/>
            <a:r>
              <a:rPr lang="en-GB" sz="2200" dirty="0">
                <a:hlinkClick r:id="rId2"/>
              </a:rPr>
              <a:t>http://</a:t>
            </a:r>
            <a:r>
              <a:rPr lang="en-GB" sz="2200" dirty="0" smtClean="0">
                <a:hlinkClick r:id="rId2"/>
              </a:rPr>
              <a:t>www2.hull.ac.uk/science/computer_science/research.aspx</a:t>
            </a:r>
            <a:r>
              <a:rPr lang="en-GB" sz="2200" dirty="0" smtClean="0"/>
              <a:t> </a:t>
            </a:r>
          </a:p>
          <a:p>
            <a:r>
              <a:rPr lang="en-GB" dirty="0">
                <a:hlinkClick r:id="rId3"/>
              </a:rPr>
              <a:t>Artificial Intelligence &amp; Informatics (AI&amp;I)</a:t>
            </a:r>
            <a:endParaRPr lang="en-GB" dirty="0"/>
          </a:p>
          <a:p>
            <a:r>
              <a:rPr lang="en-GB" dirty="0">
                <a:hlinkClick r:id="rId4"/>
              </a:rPr>
              <a:t>Computational Science (CSRG)</a:t>
            </a:r>
            <a:endParaRPr lang="en-GB" dirty="0"/>
          </a:p>
          <a:p>
            <a:r>
              <a:rPr lang="en-GB" dirty="0">
                <a:hlinkClick r:id="rId5"/>
              </a:rPr>
              <a:t>Computer Gamification and Instruction (CGI)</a:t>
            </a:r>
            <a:endParaRPr lang="en-GB" dirty="0"/>
          </a:p>
          <a:p>
            <a:r>
              <a:rPr lang="en-GB" dirty="0">
                <a:hlinkClick r:id="rId6" tooltip="Dependable Systems"/>
              </a:rPr>
              <a:t>Dependable Systems (DS)</a:t>
            </a:r>
            <a:endParaRPr lang="en-GB" dirty="0"/>
          </a:p>
          <a:p>
            <a:r>
              <a:rPr lang="en-GB" dirty="0">
                <a:hlinkClick r:id="rId7"/>
              </a:rPr>
              <a:t>Robotics (RG)</a:t>
            </a:r>
            <a:r>
              <a:rPr lang="en-GB" dirty="0"/>
              <a:t> </a:t>
            </a:r>
          </a:p>
          <a:p>
            <a:r>
              <a:rPr lang="en-GB" dirty="0">
                <a:hlinkClick r:id="rId8" tooltip="Simulation and Visualization"/>
              </a:rPr>
              <a:t>Simulation and Visualization (</a:t>
            </a:r>
            <a:r>
              <a:rPr lang="en-GB" dirty="0" err="1">
                <a:hlinkClick r:id="rId8" tooltip="Simulation and Visualization"/>
              </a:rPr>
              <a:t>SimVis</a:t>
            </a:r>
            <a:r>
              <a:rPr lang="en-GB" dirty="0">
                <a:hlinkClick r:id="rId8" tooltip="Simulation and Visualization"/>
              </a:rPr>
              <a:t>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244184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</TotalTime>
  <Words>257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Wingdings</vt:lpstr>
      <vt:lpstr>Theme2</vt:lpstr>
      <vt:lpstr>DEPARTMENT OF COMPUTER SCIENCE </vt:lpstr>
      <vt:lpstr>What is research?</vt:lpstr>
      <vt:lpstr>Forms of research</vt:lpstr>
      <vt:lpstr>But I am an undergraduate!</vt:lpstr>
      <vt:lpstr>Research in the Department of Computer Science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Illustrious</dc:title>
  <dc:creator>Ken Hawick</dc:creator>
  <cp:lastModifiedBy>Rob Miles</cp:lastModifiedBy>
  <cp:revision>127</cp:revision>
  <cp:lastPrinted>2014-02-23T15:34:59Z</cp:lastPrinted>
  <dcterms:created xsi:type="dcterms:W3CDTF">2009-02-23T15:37:09Z</dcterms:created>
  <dcterms:modified xsi:type="dcterms:W3CDTF">2016-02-03T14:04:30Z</dcterms:modified>
</cp:coreProperties>
</file>